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pic>
        <p:nvPicPr>
          <p:cNvPr id="1026" name="95F73A85-1EE7-4585-A375-6EEF8D2D30B9" descr="8408437F-C7D8-407D-A57E-2F378D83AB5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3" y="0"/>
            <a:ext cx="9035877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33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7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5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4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5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F431-5F91-46D0-B7BB-A763A69C29C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705600" cy="2362200"/>
          </a:xfrm>
        </p:spPr>
        <p:txBody>
          <a:bodyPr>
            <a:normAutofit/>
          </a:bodyPr>
          <a:lstStyle/>
          <a:p>
            <a:r>
              <a:rPr lang="fr-FR" b="1" dirty="0" err="1" smtClean="0"/>
              <a:t>Mapping</a:t>
            </a:r>
            <a:r>
              <a:rPr lang="fr-FR" b="1" dirty="0" smtClean="0"/>
              <a:t> of cashew </a:t>
            </a:r>
            <a:r>
              <a:rPr lang="fr-FR" b="1" dirty="0" err="1" smtClean="0"/>
              <a:t>market</a:t>
            </a:r>
            <a:r>
              <a:rPr lang="fr-FR" b="1" dirty="0" smtClean="0"/>
              <a:t> </a:t>
            </a:r>
            <a:r>
              <a:rPr lang="fr-FR" b="1" dirty="0" err="1" smtClean="0"/>
              <a:t>regulation</a:t>
            </a:r>
            <a:r>
              <a:rPr lang="fr-FR" b="1" dirty="0" smtClean="0"/>
              <a:t> </a:t>
            </a:r>
            <a:r>
              <a:rPr lang="fr-FR" b="1" dirty="0" err="1" smtClean="0"/>
              <a:t>policy</a:t>
            </a:r>
            <a:r>
              <a:rPr lang="fr-FR" b="1" dirty="0" smtClean="0"/>
              <a:t> in </a:t>
            </a:r>
            <a:r>
              <a:rPr lang="fr-FR" b="1" dirty="0" err="1" smtClean="0"/>
              <a:t>Africa</a:t>
            </a:r>
            <a:endParaRPr lang="fr-FR" b="1" dirty="0" smtClean="0"/>
          </a:p>
          <a:p>
            <a:r>
              <a:rPr lang="fr-FR" sz="2000" b="1" dirty="0" smtClean="0"/>
              <a:t>Dr. Bernard Agbo,</a:t>
            </a:r>
          </a:p>
          <a:p>
            <a:r>
              <a:rPr lang="fr-FR" sz="2000" b="1" dirty="0" smtClean="0"/>
              <a:t>GIZ/ComCashew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169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</a:t>
            </a:r>
            <a:r>
              <a:rPr lang="en-US" dirty="0"/>
              <a:t>deal with this strong disparity of regulatory policy between producing countries?</a:t>
            </a:r>
            <a:endParaRPr lang="fr-FR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743200"/>
            <a:ext cx="8229600" cy="18288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CICC= Cashew International Consultative Council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200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err="1" smtClean="0"/>
              <a:t>Why</a:t>
            </a:r>
            <a:r>
              <a:rPr lang="fr-FR" b="1" dirty="0" smtClean="0"/>
              <a:t> </a:t>
            </a:r>
            <a:r>
              <a:rPr lang="fr-FR" b="1" dirty="0" err="1" smtClean="0"/>
              <a:t>regulating</a:t>
            </a:r>
            <a:r>
              <a:rPr lang="fr-FR" b="1" dirty="0" smtClean="0"/>
              <a:t> cashew </a:t>
            </a:r>
            <a:r>
              <a:rPr lang="fr-FR" b="1" dirty="0" err="1" smtClean="0"/>
              <a:t>market</a:t>
            </a:r>
            <a:r>
              <a:rPr lang="fr-FR" b="1" dirty="0" smtClean="0"/>
              <a:t>?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56% of RCN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produced</a:t>
            </a:r>
            <a:r>
              <a:rPr lang="fr-FR" dirty="0" smtClean="0"/>
              <a:t> in </a:t>
            </a:r>
            <a:r>
              <a:rPr lang="fr-FR" dirty="0" err="1" smtClean="0"/>
              <a:t>Africa</a:t>
            </a:r>
            <a:r>
              <a:rPr lang="fr-FR" dirty="0" smtClean="0"/>
              <a:t> but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6%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processed</a:t>
            </a:r>
            <a:endParaRPr lang="fr-FR" dirty="0" smtClean="0"/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High </a:t>
            </a:r>
            <a:r>
              <a:rPr lang="fr-FR" dirty="0" err="1" smtClean="0"/>
              <a:t>price</a:t>
            </a:r>
            <a:r>
              <a:rPr lang="fr-FR" dirty="0" smtClean="0"/>
              <a:t> </a:t>
            </a:r>
            <a:r>
              <a:rPr lang="fr-FR" dirty="0" err="1" smtClean="0"/>
              <a:t>volatility</a:t>
            </a:r>
            <a:r>
              <a:rPr lang="fr-FR" dirty="0" smtClean="0"/>
              <a:t> of RCN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Significant difference on RCN export </a:t>
            </a:r>
            <a:r>
              <a:rPr lang="en-US" dirty="0"/>
              <a:t>tax </a:t>
            </a:r>
            <a:r>
              <a:rPr lang="en-US" dirty="0" smtClean="0"/>
              <a:t>from </a:t>
            </a:r>
            <a:r>
              <a:rPr lang="en-US" dirty="0"/>
              <a:t>one country to another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8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err="1"/>
              <a:t>Why</a:t>
            </a:r>
            <a:r>
              <a:rPr lang="fr-FR" b="1" dirty="0"/>
              <a:t> </a:t>
            </a:r>
            <a:r>
              <a:rPr lang="fr-FR" b="1" dirty="0" err="1"/>
              <a:t>regulating</a:t>
            </a:r>
            <a:r>
              <a:rPr lang="fr-FR" b="1" dirty="0"/>
              <a:t> cashew </a:t>
            </a:r>
            <a:r>
              <a:rPr lang="fr-FR" b="1" dirty="0" err="1"/>
              <a:t>market</a:t>
            </a:r>
            <a:r>
              <a:rPr lang="fr-FR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Dropping </a:t>
            </a:r>
            <a:r>
              <a:rPr lang="en-US" dirty="0"/>
              <a:t>quality of nuts due to high price at the beginning of the </a:t>
            </a:r>
            <a:r>
              <a:rPr lang="en-US" dirty="0" smtClean="0"/>
              <a:t>season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Significant price </a:t>
            </a:r>
            <a:r>
              <a:rPr lang="en-US" dirty="0"/>
              <a:t>variations from one country to another &gt;&gt; transboundary movement of nuts</a:t>
            </a:r>
            <a:endParaRPr lang="fr-FR" dirty="0" smtClean="0"/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/>
              <a:t>Difficulties of </a:t>
            </a:r>
            <a:r>
              <a:rPr lang="en-US" dirty="0" smtClean="0"/>
              <a:t>RCN supply by </a:t>
            </a:r>
            <a:r>
              <a:rPr lang="en-US" dirty="0"/>
              <a:t>local factories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84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Taxation on RCN export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228011"/>
              </p:ext>
            </p:extLst>
          </p:nvPr>
        </p:nvGraphicFramePr>
        <p:xfrm>
          <a:off x="381000" y="1143000"/>
          <a:ext cx="8229600" cy="4565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59436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FCFA /kg</a:t>
                      </a: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Burkina Faso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 FCFA/ kg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85 FCFA /kg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Guinea-Bissau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92</a:t>
                      </a:r>
                      <a:r>
                        <a:rPr lang="en-US" sz="28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FCFA /kg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18% </a:t>
                      </a:r>
                      <a:r>
                        <a:rPr lang="en-US" sz="2800" dirty="0" err="1" smtClean="0">
                          <a:effectLst/>
                        </a:rPr>
                        <a:t>ofFOB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+</a:t>
                      </a:r>
                      <a:r>
                        <a:rPr lang="en-US" sz="2800" dirty="0">
                          <a:effectLst/>
                        </a:rPr>
                        <a:t>75 </a:t>
                      </a:r>
                      <a:r>
                        <a:rPr lang="en-US" sz="2800" dirty="0" smtClean="0">
                          <a:effectLst/>
                        </a:rPr>
                        <a:t>USD/T when no supply to local factories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Tanzania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150 </a:t>
                      </a:r>
                      <a:r>
                        <a:rPr lang="en-US" sz="2800" dirty="0" smtClean="0">
                          <a:effectLst/>
                        </a:rPr>
                        <a:t>USD/T 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+</a:t>
                      </a:r>
                      <a:r>
                        <a:rPr lang="en-US" sz="2800" dirty="0">
                          <a:effectLst/>
                        </a:rPr>
                        <a:t>15% </a:t>
                      </a:r>
                      <a:r>
                        <a:rPr lang="en-US" sz="2800" dirty="0" smtClean="0">
                          <a:effectLst/>
                        </a:rPr>
                        <a:t>when no supply to local factories</a:t>
                      </a:r>
                      <a:endParaRPr lang="en-US" sz="2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2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Ban of RCN export by </a:t>
            </a:r>
            <a:r>
              <a:rPr lang="en-US" b="1" dirty="0"/>
              <a:t>land border</a:t>
            </a:r>
            <a:endParaRPr lang="fr-FR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Benin: </a:t>
            </a:r>
            <a:r>
              <a:rPr lang="fr-FR" dirty="0" err="1" smtClean="0"/>
              <a:t>Ministerial</a:t>
            </a:r>
            <a:r>
              <a:rPr lang="fr-FR" dirty="0" smtClean="0"/>
              <a:t> </a:t>
            </a:r>
            <a:r>
              <a:rPr lang="fr-FR" dirty="0" err="1" smtClean="0"/>
              <a:t>order</a:t>
            </a:r>
            <a:r>
              <a:rPr lang="fr-FR" dirty="0" smtClean="0"/>
              <a:t>, MIC, 2017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Cote d’Ivoire: </a:t>
            </a:r>
            <a:r>
              <a:rPr lang="en-US" dirty="0"/>
              <a:t>Adoption of a law in 2018 &gt;&gt; up to 10 years in prison, 50 </a:t>
            </a:r>
            <a:r>
              <a:rPr lang="en-US" dirty="0" smtClean="0"/>
              <a:t>million FCFA fine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Kenya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err="1" smtClean="0"/>
              <a:t>Guinea-Bissau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31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RCN export licence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480855"/>
              </p:ext>
            </p:extLst>
          </p:nvPr>
        </p:nvGraphicFramePr>
        <p:xfrm>
          <a:off x="381000" y="1143000"/>
          <a:ext cx="8229600" cy="5935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60960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Deposit</a:t>
                      </a:r>
                      <a:r>
                        <a:rPr lang="fr-FR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5 </a:t>
                      </a:r>
                      <a:r>
                        <a:rPr lang="fr-FR" sz="2800" b="0" kern="1200" baseline="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fr-FR" sz="2800" b="0" kern="1200" baseline="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trade and  20 </a:t>
                      </a:r>
                      <a:r>
                        <a:rPr lang="fr-FR" sz="2800" b="0" kern="1200" baseline="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export</a:t>
                      </a:r>
                      <a:endParaRPr lang="fr-FR" sz="2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Burkina Faso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In discussion </a:t>
                      </a:r>
                      <a:r>
                        <a:rPr lang="fr-FR" sz="2800" noProof="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with</a:t>
                      </a: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2800" baseline="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MICA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Deposit</a:t>
                      </a:r>
                      <a:r>
                        <a:rPr lang="fr-FR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lang="fr-FR" sz="2800" b="0" kern="1200" baseline="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compagnies and 25 </a:t>
                      </a:r>
                      <a:r>
                        <a:rPr lang="fr-FR" sz="2800" b="0" kern="1200" baseline="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Coop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r>
                        <a:rPr lang="fr-FR" sz="2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compagnies and</a:t>
                      </a:r>
                      <a:r>
                        <a:rPr lang="fr-FR" sz="2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21 </a:t>
                      </a:r>
                      <a:r>
                        <a:rPr lang="fr-FR" sz="2800" baseline="0" noProof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certified</a:t>
                      </a:r>
                      <a:r>
                        <a:rPr lang="fr-FR" sz="2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coop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Guinea </a:t>
                      </a:r>
                      <a:r>
                        <a:rPr lang="en-US" sz="2800" dirty="0">
                          <a:effectLst/>
                        </a:rPr>
                        <a:t>Bissau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Licence </a:t>
                      </a:r>
                      <a:r>
                        <a:rPr lang="fr-FR" sz="2800" noProof="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Alvara</a:t>
                      </a: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for </a:t>
                      </a:r>
                      <a:r>
                        <a:rPr lang="fr-FR" sz="2800" noProof="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domestic</a:t>
                      </a:r>
                      <a:r>
                        <a:rPr lang="fr-FR" sz="2800" baseline="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traders </a:t>
                      </a: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r>
                        <a:rPr lang="fr-FR" sz="2800" baseline="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80.000 F.CFA (basis) + 50.000 FCFA/an&gt;&gt; 450 licences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300-500 </a:t>
                      </a:r>
                      <a:r>
                        <a:rPr lang="fr-FR" sz="2800" baseline="0" noProof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licences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Tanzania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400" noProof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?</a:t>
                      </a:r>
                      <a:endParaRPr lang="fr-FR" sz="4400" noProof="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6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Export </a:t>
            </a:r>
            <a:r>
              <a:rPr lang="fr-FR" b="1" dirty="0" err="1" smtClean="0"/>
              <a:t>window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93994"/>
              </p:ext>
            </p:extLst>
          </p:nvPr>
        </p:nvGraphicFramePr>
        <p:xfrm>
          <a:off x="457200" y="1676400"/>
          <a:ext cx="8229600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60960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purchase before the official opening of the campaign</a:t>
                      </a:r>
                      <a:endParaRPr lang="fr-FR" sz="2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purchase before the official opening of the campaign</a:t>
                      </a:r>
                      <a:endParaRPr lang="fr-FR" sz="2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 </a:t>
                      </a:r>
                      <a:r>
                        <a:rPr lang="fr-FR" sz="2800" noProof="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month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Burkina Faso</a:t>
                      </a:r>
                      <a:endParaRPr lang="en-US" dirty="0"/>
                    </a:p>
                  </a:txBody>
                  <a:tcPr marL="61890" marR="61890" marT="0" marB="0"/>
                </a:tc>
                <a:tc rowSpan="4"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?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Tanzania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9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Obligation to sell% nuts to local factories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599324"/>
              </p:ext>
            </p:extLst>
          </p:nvPr>
        </p:nvGraphicFramePr>
        <p:xfrm>
          <a:off x="381000" y="1143000"/>
          <a:ext cx="8229600" cy="365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800"/>
                <a:gridCol w="56388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endParaRPr lang="fr-FR" sz="2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of export volume</a:t>
                      </a:r>
                      <a:endParaRPr lang="fr-FR" sz="2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Burkina Faso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800" noProof="0" dirty="0">
                          <a:effectLst/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Guinea </a:t>
                      </a:r>
                      <a:r>
                        <a:rPr lang="en-US" sz="2800" dirty="0">
                          <a:effectLst/>
                        </a:rPr>
                        <a:t>Bissau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Tanzania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0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Cashew  </a:t>
            </a:r>
            <a:r>
              <a:rPr lang="fr-FR" b="1" dirty="0" err="1" smtClean="0"/>
              <a:t>regulation</a:t>
            </a:r>
            <a:r>
              <a:rPr lang="fr-FR" b="1" dirty="0" smtClean="0"/>
              <a:t> structure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299777"/>
              </p:ext>
            </p:extLst>
          </p:nvPr>
        </p:nvGraphicFramePr>
        <p:xfrm>
          <a:off x="381000" y="1143000"/>
          <a:ext cx="8229600" cy="365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59436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AUGEFA et</a:t>
                      </a:r>
                      <a:r>
                        <a:rPr lang="en-US" sz="2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ATDA Pole 4</a:t>
                      </a:r>
                      <a:endParaRPr lang="en-US" sz="2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Burkina Faso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Direction </a:t>
                      </a:r>
                      <a:r>
                        <a:rPr lang="en-US" sz="28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Regionale</a:t>
                      </a: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du Commerce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CCA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Guinea-Bissau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ANCA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INACJU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err="1" smtClean="0">
                          <a:effectLst/>
                        </a:rPr>
                        <a:t>Tanzania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Cashew Board of </a:t>
                      </a:r>
                      <a:r>
                        <a:rPr lang="en-US" sz="2800" dirty="0" err="1" smtClean="0">
                          <a:effectLst/>
                          <a:latin typeface="+mn-lt"/>
                          <a:ea typeface="Calibri"/>
                          <a:cs typeface="Arial"/>
                        </a:rPr>
                        <a:t>Tanzanie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6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Why regulating cashew market?</vt:lpstr>
      <vt:lpstr>Why regulating cashew market?</vt:lpstr>
      <vt:lpstr>Taxation on RCN export</vt:lpstr>
      <vt:lpstr>Ban of RCN export by land border</vt:lpstr>
      <vt:lpstr>RCN export licence</vt:lpstr>
      <vt:lpstr>Export window</vt:lpstr>
      <vt:lpstr>Obligation to sell% nuts to local factories</vt:lpstr>
      <vt:lpstr>Cashew  regulation structure</vt:lpstr>
      <vt:lpstr>How to deal with this strong disparity of regulatory policy between producing countries?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ACA-Comms</dc:creator>
  <cp:lastModifiedBy>ACA-Comms</cp:lastModifiedBy>
  <cp:revision>38</cp:revision>
  <dcterms:created xsi:type="dcterms:W3CDTF">2018-05-23T15:52:17Z</dcterms:created>
  <dcterms:modified xsi:type="dcterms:W3CDTF">2018-07-11T11:09:47Z</dcterms:modified>
</cp:coreProperties>
</file>